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2" autoAdjust="0"/>
    <p:restoredTop sz="94660"/>
  </p:normalViewPr>
  <p:slideViewPr>
    <p:cSldViewPr snapToGrid="0">
      <p:cViewPr>
        <p:scale>
          <a:sx n="95" d="100"/>
          <a:sy n="95" d="100"/>
        </p:scale>
        <p:origin x="-1075" y="-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3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1800">
                <a:solidFill>
                  <a:schemeClr val="tx2">
                    <a:shade val="75000"/>
                  </a:schemeClr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17F3-C797-46DA-AA2D-114377579A1D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6D7F1B7-EE65-44B5-A1B3-FFA62D6BFD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17F3-C797-46DA-AA2D-114377579A1D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F1B7-EE65-44B5-A1B3-FFA62D6BFD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8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8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17F3-C797-46DA-AA2D-114377579A1D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F1B7-EE65-44B5-A1B3-FFA62D6BFD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17F3-C797-46DA-AA2D-114377579A1D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2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6D7F1B7-EE65-44B5-A1B3-FFA62D6BFD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15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17F3-C797-46DA-AA2D-114377579A1D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F1B7-EE65-44B5-A1B3-FFA62D6BFD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7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17F3-C797-46DA-AA2D-114377579A1D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F1B7-EE65-44B5-A1B3-FFA62D6BFD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5" y="666750"/>
            <a:ext cx="4290556" cy="639762"/>
          </a:xfrm>
        </p:spPr>
        <p:txBody>
          <a:bodyPr anchor="ctr"/>
          <a:lstStyle>
            <a:lvl1pPr marL="0" indent="0">
              <a:buNone/>
              <a:defRPr sz="135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35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5" y="1316039"/>
            <a:ext cx="4290556" cy="3941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9"/>
            <a:ext cx="4288536" cy="3941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17F3-C797-46DA-AA2D-114377579A1D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6D7F1B7-EE65-44B5-A1B3-FFA62D6BFD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17F3-C797-46DA-AA2D-114377579A1D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F1B7-EE65-44B5-A1B3-FFA62D6BFD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17F3-C797-46DA-AA2D-114377579A1D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F1B7-EE65-44B5-A1B3-FFA62D6BFD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9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15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1" y="609600"/>
            <a:ext cx="3008313" cy="4800600"/>
          </a:xfrm>
        </p:spPr>
        <p:txBody>
          <a:bodyPr/>
          <a:lstStyle>
            <a:lvl1pPr marL="0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17F3-C797-46DA-AA2D-114377579A1D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F1B7-EE65-44B5-A1B3-FFA62D6BFD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17F3-C797-46DA-AA2D-114377579A1D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F1B7-EE65-44B5-A1B3-FFA62D6BFD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15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05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9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4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2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9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A6E17F3-C797-46DA-AA2D-114377579A1D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2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9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2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9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6D7F1B7-EE65-44B5-A1B3-FFA62D6BFD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9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1" latinLnBrk="0" hangingPunct="1">
        <a:spcBef>
          <a:spcPct val="0"/>
        </a:spcBef>
        <a:buNone/>
        <a:defRPr kumimoji="0" sz="27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257175" indent="-257175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57213" indent="-214313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1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1714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50" indent="-1714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22288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717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2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9146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65031" y="2351941"/>
            <a:ext cx="6801729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700" b="1" smtClean="0">
                <a:latin typeface="Arial" pitchFamily="34" charset="0"/>
                <a:cs typeface="Arial" pitchFamily="34" charset="0"/>
              </a:rPr>
              <a:t>14-тақырып</a:t>
            </a:r>
            <a:endParaRPr lang="kk-KZ" sz="2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2400" b="1" dirty="0" smtClean="0">
                <a:latin typeface="Arial" pitchFamily="34" charset="0"/>
                <a:cs typeface="Arial" pitchFamily="34" charset="0"/>
              </a:rPr>
              <a:t>Шағын бизнес субъектілеріне арналған арнаулы салық режимі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kk-KZ" sz="2800" dirty="0"/>
              <a:t> 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9331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51667" y="955964"/>
            <a:ext cx="597789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0363" algn="just"/>
            <a:r>
              <a:rPr lang="kk-KZ" sz="2000" dirty="0" smtClean="0">
                <a:latin typeface="Arial" pitchFamily="34" charset="0"/>
                <a:cs typeface="Arial" pitchFamily="34" charset="0"/>
              </a:rPr>
              <a:t>Шағын бизнес субъектілері салықтарды есептеу мен төлеудің, сондай-ақ олар бойынша салық есептілігін тапсырудың төменде аталған тәртіптері-нің біреуін ғана дербес таңдауға құқылы: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indent="360363"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жалпыға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бірдей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белгіленген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тәртіп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indent="360363"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біржолғы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талон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негізіндегі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арнаулы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режимі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indent="360363"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- патент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негізіндегі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арнаулы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 режимі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lvl="0" indent="360363"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оңайлатылған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декларация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негізіндегі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арнаулы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 режимі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indent="360363" algn="just"/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Салықтарды есептеу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мен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төлеудің жалпыға бірдей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белгіленген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тәртібіне ауысқан кезде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жалпыға бірдей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белгіленген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тәртіп екі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жыл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қолдан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ы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лғаннан кейін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ғана арнаулы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 режиміне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қайта ауысуға болады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26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8777" y="791212"/>
            <a:ext cx="617122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 algn="just"/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Мыналардың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indent="360363" algn="just">
              <a:buFont typeface="Arial" pitchFamily="34" charset="0"/>
              <a:buChar char="•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филиалдары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өкілдіктері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бар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заңды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тұлғалардың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indent="360363" algn="just">
              <a:buFont typeface="Arial" pitchFamily="34" charset="0"/>
              <a:buChar char="•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филилалдардың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өкілдіктердің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indent="360363" algn="just">
              <a:buFont typeface="Arial" pitchFamily="34" charset="0"/>
              <a:buChar char="•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заңды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тұлғалардың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еншілес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ұйымдарының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тәуелді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акционерлік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қоғамдардың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indent="360363" algn="just">
              <a:buFont typeface="Arial" pitchFamily="34" charset="0"/>
              <a:buChar char="•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әртүрлі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елді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мекендерде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өзге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де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оқшалуанған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құрылымдық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бөлімше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лері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бар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төлеушілердің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арнаулы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режимін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қолдануға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құқы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жоқ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en-US" b="1" dirty="0" err="1" smtClean="0">
                <a:latin typeface="Arial" pitchFamily="34" charset="0"/>
                <a:cs typeface="Arial" pitchFamily="34" charset="0"/>
              </a:rPr>
              <a:t>Арнаулы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режимін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төмендегі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қызмет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түрлерімен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айна-лысатын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заңды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жеке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тұлғалардың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да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қолдануға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құқы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жоқ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indent="360363" algn="just">
              <a:buFont typeface="Arial" pitchFamily="34" charset="0"/>
              <a:buChar char="•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акцизделетін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өнімді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өндіретін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indent="360363" algn="just">
              <a:buFont typeface="Arial" pitchFamily="34" charset="0"/>
              <a:buChar char="•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консультациялық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қаржы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бухгалтерлік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қызмет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көрсететін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indent="360363" algn="just">
              <a:buFont typeface="Arial" pitchFamily="34" charset="0"/>
              <a:buChar char="•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мұнай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өнімдерін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өткізетін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indent="360363" algn="just">
              <a:buFont typeface="Arial" pitchFamily="34" charset="0"/>
              <a:buChar char="•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шыны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ыдыст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рды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жинайтын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қабылдайтын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indent="360363" algn="just">
              <a:buFont typeface="Arial" pitchFamily="34" charset="0"/>
              <a:buChar char="•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жер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қойнауын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пайдаланатын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indent="360363" algn="just">
              <a:buFont typeface="Arial" pitchFamily="34" charset="0"/>
              <a:buChar char="•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мыналарды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indent="360363" algn="just">
              <a:buFont typeface="Arial" pitchFamily="34" charset="0"/>
              <a:buChar char="•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медициналық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дәрігерлік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малдәрігерлік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қызметті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46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39944" y="498764"/>
            <a:ext cx="6234723" cy="6117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 algn="just"/>
            <a:r>
              <a:rPr lang="kk-KZ" b="1" dirty="0" smtClean="0">
                <a:latin typeface="Arial" pitchFamily="34" charset="0"/>
                <a:cs typeface="Arial" pitchFamily="34" charset="0"/>
              </a:rPr>
              <a:t>Біржолғы талон негізіндегі арнаулы салық режимі.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kk-KZ" dirty="0" smtClean="0">
                <a:latin typeface="Arial" pitchFamily="34" charset="0"/>
                <a:cs typeface="Arial" pitchFamily="34" charset="0"/>
              </a:rPr>
              <a:t>Біржолғы талон негізіндегі арнаулы салық режимін қызметі ара-тұра сипатта болатын жеке тұлғалар қолданады.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kk-KZ" dirty="0" smtClean="0">
                <a:latin typeface="Arial" pitchFamily="34" charset="0"/>
                <a:cs typeface="Arial" pitchFamily="34" charset="0"/>
              </a:rPr>
              <a:t>Жылына бәрін жинақтағанда тоқсан күннен аспайтын қызмет ара-тұра сипаттағы кәсіпкерлік қызмет деп танылады.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kk-KZ" dirty="0" smtClean="0">
                <a:latin typeface="Arial" pitchFamily="34" charset="0"/>
                <a:cs typeface="Arial" pitchFamily="34" charset="0"/>
              </a:rPr>
              <a:t>Бір жолғы талон негізінде бюджетпен есеп айырысу тәртібі.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kk-KZ" dirty="0" smtClean="0">
                <a:latin typeface="Arial" pitchFamily="34" charset="0"/>
                <a:cs typeface="Arial" pitchFamily="34" charset="0"/>
              </a:rPr>
              <a:t>Қызмет түрлерінің тізбесін, біржолғы талондардың нысаны мен берілу тәртібін уәкілетті мемлекттік орган белгілейді.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kk-KZ" dirty="0" smtClean="0">
                <a:latin typeface="Arial" pitchFamily="34" charset="0"/>
                <a:cs typeface="Arial" pitchFamily="34" charset="0"/>
              </a:rPr>
              <a:t>Біржолғы талондардың құны кіріс алынатын объектінің орналасқан жерін, түрін, қызметті жүзеге асыру жағдайларын, сапасы мен көлемін, сондай-ақ қызметпен шұғылдану тиімділігіне ықпал ететін басқа да факторларды ескере отырып, салық органы жүргізген орташа күндік хронометраждық қадағалау мен зерттеу деректері негізінде жергілікті өкілдер органдарының шешімімен белгіленеді.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161925" algn="just">
              <a:tabLst>
                <a:tab pos="3173254" algn="l"/>
              </a:tabLst>
            </a:pPr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111947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70229" y="349250"/>
            <a:ext cx="612823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 algn="just"/>
            <a:r>
              <a:rPr lang="ru-RU" b="1" dirty="0" smtClean="0">
                <a:latin typeface="Arial" pitchFamily="34" charset="0"/>
                <a:cs typeface="Arial" pitchFamily="34" charset="0"/>
              </a:rPr>
              <a:t>Патент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негізіндегі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арнайы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салық режимі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ru-RU" dirty="0" smtClean="0">
                <a:latin typeface="Arial" pitchFamily="34" charset="0"/>
                <a:cs typeface="Arial" pitchFamily="34" charset="0"/>
              </a:rPr>
              <a:t>Патент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негізіндегі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арнаулы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салық режимін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мынадай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талаптарға сай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келетін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жеке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кәсіпкерлер қолдана алады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0" indent="360363"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жалдамалы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қызметкердің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еңбегін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пайдаланбайтын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indent="360363"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жеке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кәсіпкерлік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нысанындағы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қызметті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жүзеге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асыратын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indent="360363"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кезеңіндегі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табысы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Республикалық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Бюджет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туралы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Заңда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белгіленген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тиісті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қаржы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жылының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қаңтарында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қолданыста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болған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ең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төменгі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жалақының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еселенген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мөлшерінен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аспайтын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kk-KZ" dirty="0" smtClean="0">
                <a:latin typeface="Arial" pitchFamily="34" charset="0"/>
                <a:cs typeface="Arial" pitchFamily="34" charset="0"/>
              </a:rPr>
              <a:t>Патент негізінде арнаулы салық режимін қолдануға мүмкіндік бермейтін жағдайлар туындаған ретте салық төлеуші оңайлатылған декларацияның негізінде арнаулы салық режиміне, немесе салықты есептеумен төлеудің жалпыға бірдей белгіленген тәртібіне өтініш негізінде ауысады.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kk-KZ" dirty="0" smtClean="0">
                <a:latin typeface="Arial" pitchFamily="34" charset="0"/>
                <a:cs typeface="Arial" pitchFamily="34" charset="0"/>
              </a:rPr>
              <a:t>Аталған өтініш патент негізінде арнаулы  салық режимін қолдануға мүмкіндік бермейтін жағдайлар туындаған кезде беріледі.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161925" algn="just">
              <a:tabLst>
                <a:tab pos="360363" algn="l"/>
              </a:tabLst>
            </a:pPr>
            <a:endParaRPr lang="kk-KZ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30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77308" y="1116624"/>
            <a:ext cx="579413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 algn="just"/>
            <a:r>
              <a:rPr lang="kk-KZ" b="1" dirty="0" smtClean="0"/>
              <a:t>Оңайлатылған декларация негізіндегі арнайы са</a:t>
            </a:r>
            <a:r>
              <a:rPr lang="ru-RU" b="1" dirty="0" err="1" smtClean="0"/>
              <a:t>лық режимі</a:t>
            </a:r>
            <a:r>
              <a:rPr lang="ru-RU" b="1" dirty="0" smtClean="0"/>
              <a:t>.</a:t>
            </a:r>
            <a:endParaRPr lang="ru-RU" dirty="0" smtClean="0"/>
          </a:p>
          <a:p>
            <a:pPr indent="360363" algn="just"/>
            <a:r>
              <a:rPr lang="kk-KZ" dirty="0" smtClean="0"/>
              <a:t>Шағын бизнес субъектілері үшін бюджетпен есеп айырысудың негізгі нысаны оңайлатылған декларация негізіндегі арнайы салық режимі болып табылады. Бұл нысан жалдамалы қызметкерлердің еңбегін пайдаланатын кәсіпкерлерге арналған. </a:t>
            </a:r>
            <a:endParaRPr lang="ru-RU" dirty="0" smtClean="0"/>
          </a:p>
          <a:p>
            <a:pPr indent="360363" algn="just"/>
            <a:r>
              <a:rPr lang="kk-KZ" dirty="0" smtClean="0"/>
              <a:t>Оңайлатылған декларация негізіндегі арнаулы салық режиміне салық кезеңі басталғанға дейін көшу үшін шағын бизнес субъектілері өз қызметін жүзеге асыратын жері бойынша салық органына уәкілетті мемлекеттік орган белгілеген нысанда өтініш береді.   </a:t>
            </a:r>
          </a:p>
          <a:p>
            <a:pPr indent="360363" algn="just"/>
            <a:r>
              <a:rPr lang="kk-KZ" dirty="0" smtClean="0"/>
              <a:t>Қызметті әртүрлі аумақтық-әкімшілік бірліктерде орналасқан бірнеше объектілерде жүзеге асырған кезде салық төлеуші оңайлатылған декларация негізінде арнаулы салық режимін қолдануға өтініш беру үшін салық органын дербес анықтайды.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69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50688" y="1373195"/>
            <a:ext cx="6240912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 algn="just"/>
            <a:r>
              <a:rPr lang="kk-KZ" sz="1900" dirty="0" smtClean="0"/>
              <a:t>Оңайлатылған декларация негізіндегі арнайы салық режиміне сәйкес бюджетпен есеп айырысуды қалап алған шағын бизнес субъектілеріне мынадай талаптарға жауап берген жағдайда ғана аталмыш режимге көшуге рұқсат беріледі:</a:t>
            </a:r>
            <a:endParaRPr lang="ru-RU" sz="1900" dirty="0" smtClean="0"/>
          </a:p>
          <a:p>
            <a:pPr indent="360363" algn="just"/>
            <a:r>
              <a:rPr lang="kk-KZ" sz="1900" dirty="0" smtClean="0"/>
              <a:t>1) дара кәсіпкерлер үшін:</a:t>
            </a:r>
            <a:endParaRPr lang="ru-RU" sz="1900" dirty="0" smtClean="0"/>
          </a:p>
          <a:p>
            <a:pPr indent="360363" algn="just"/>
            <a:r>
              <a:rPr lang="kk-KZ" sz="1900" dirty="0" smtClean="0"/>
              <a:t>- дара кәсіпкердің өзін қоса алғанда, қызметкерлердің шекті орташа тізімдік саны салық кезеңі ішінде жиырма бec адам болса;</a:t>
            </a:r>
            <a:endParaRPr lang="ru-RU" sz="1900" dirty="0" smtClean="0"/>
          </a:p>
          <a:p>
            <a:pPr indent="360363" algn="just"/>
            <a:r>
              <a:rPr lang="kk-KZ" sz="1900" dirty="0" smtClean="0"/>
              <a:t>- салық кезеңі ішінде шекті табысы 10 000,0 мың теңгені құраса;  </a:t>
            </a:r>
            <a:endParaRPr lang="ru-RU" sz="1900" dirty="0" smtClean="0"/>
          </a:p>
          <a:p>
            <a:pPr indent="360363" algn="just"/>
            <a:r>
              <a:rPr lang="kk-KZ" sz="1900" dirty="0" smtClean="0"/>
              <a:t>2) заңды тұлғалар үшін:</a:t>
            </a:r>
            <a:endParaRPr lang="ru-RU" sz="1900" dirty="0" smtClean="0"/>
          </a:p>
          <a:p>
            <a:pPr indent="360363" algn="just"/>
            <a:r>
              <a:rPr lang="kk-KZ" sz="1900" dirty="0" smtClean="0"/>
              <a:t>- қызметкерлердің шекті орташа тізімдік саны салық кезеңі ішінде елу адам болса; салық кезеңі ішінде шекті табысы 25000,0 мың теңгені құраса, оңайлатылған декларация негізіндегі арнаулы салық режимін қолданады.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169014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2727" y="763694"/>
            <a:ext cx="624807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 startAt="3"/>
              <a:tabLst>
                <a:tab pos="360363" algn="l"/>
              </a:tabLst>
            </a:pPr>
            <a:r>
              <a:rPr lang="ru-RU" dirty="0" smtClean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Заңды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тұлғалар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салықты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есептеу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кезінде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тиісті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ставкаларға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0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коэффициентін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қолданады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.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Оларға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- 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бүкіл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жұмысшылардың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51 %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мүгедектер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болып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табылатын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және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де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салықтық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кезеңде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мүгедектерге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 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жалақы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төлеу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бойынша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шығындары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бүкіл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жалақы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шығындары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бойынша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  кем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дегенде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 51 %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құрайтын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ұйымдарда</a:t>
            </a:r>
            <a:r>
              <a:rPr lang="ru-RU" dirty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қолданылады</a:t>
            </a:r>
            <a:r>
              <a:rPr lang="ru-RU" dirty="0" smtClean="0">
                <a:latin typeface="Arial" pitchFamily="34" charset="0"/>
                <a:ea typeface="Batang" panose="02030600000101010101" pitchFamily="18" charset="-127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ea typeface="Batang" panose="02030600000101010101" pitchFamily="18" charset="-127"/>
              <a:cs typeface="Arial" pitchFamily="34" charset="0"/>
            </a:endParaRPr>
          </a:p>
          <a:p>
            <a:pPr algn="just">
              <a:tabLst>
                <a:tab pos="360363" algn="l"/>
              </a:tabLst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базалық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ставка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коэффициенті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тауарды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өткізуден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түсетін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жылдық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табыстың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кем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дегенде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90%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иеленетін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экномикалық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аймақтың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келесідей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атқаратын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ұйымдар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қолданады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360363" algn="just">
              <a:tabLst>
                <a:tab pos="360363" algn="l"/>
                <a:tab pos="623888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	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Жобалау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өңдеу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тәжірибелі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өнеркәсіп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программалық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қамсыздандыру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аппараттық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өнеркәібі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indent="360363" algn="just">
              <a:tabLst>
                <a:tab pos="360363" algn="l"/>
                <a:tab pos="623888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	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информациондық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техникаларды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өндіру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indent="360363" algn="just">
              <a:tabLst>
                <a:tab pos="360363" algn="l"/>
                <a:tab pos="623888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	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Информациондық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технология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ғылыми-зерттеу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жұмыстарын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79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2584" y="657899"/>
            <a:ext cx="6122083" cy="5470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70272"/>
            <a:r>
              <a:rPr lang="kk-KZ" altLang="ru-RU" sz="1650" b="1" dirty="0">
                <a:latin typeface="Arial" pitchFamily="34" charset="0"/>
                <a:cs typeface="Arial" pitchFamily="34" charset="0"/>
              </a:rPr>
              <a:t>Дәріске қолданылған әдебиеттер тізімі:</a:t>
            </a:r>
          </a:p>
          <a:p>
            <a:pPr indent="270272"/>
            <a:endParaRPr lang="kk-KZ" altLang="ru-RU" sz="1650" b="1" dirty="0">
              <a:latin typeface="Arial" pitchFamily="34" charset="0"/>
              <a:cs typeface="Arial" pitchFamily="34" charset="0"/>
            </a:endParaRPr>
          </a:p>
          <a:p>
            <a:r>
              <a:rPr lang="ru-RU" sz="1500" dirty="0">
                <a:latin typeface="Arial" pitchFamily="34" charset="0"/>
                <a:cs typeface="Arial" pitchFamily="34" charset="0"/>
              </a:rPr>
              <a:t>1</a:t>
            </a:r>
            <a:r>
              <a:rPr lang="kk-KZ" sz="15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ҚР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Салық Кодексі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01.01.201</a:t>
            </a:r>
            <a:r>
              <a:rPr lang="kk-KZ" sz="1500" dirty="0">
                <a:latin typeface="Arial" pitchFamily="34" charset="0"/>
                <a:cs typeface="Arial" pitchFamily="34" charset="0"/>
              </a:rPr>
              <a:t>7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ж</a:t>
            </a:r>
            <a:r>
              <a:rPr lang="kk-KZ" sz="1500" dirty="0">
                <a:latin typeface="Arial" pitchFamily="34" charset="0"/>
                <a:cs typeface="Arial" pitchFamily="34" charset="0"/>
              </a:rPr>
              <a:t>.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жағдай бойынша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1500" dirty="0">
                <a:latin typeface="Arial" pitchFamily="34" charset="0"/>
                <a:cs typeface="Arial" pitchFamily="34" charset="0"/>
              </a:rPr>
              <a:t>2</a:t>
            </a:r>
            <a:r>
              <a:rPr lang="kk-KZ" sz="1500" dirty="0">
                <a:latin typeface="Arial" pitchFamily="34" charset="0"/>
                <a:cs typeface="Arial" pitchFamily="34" charset="0"/>
              </a:rPr>
              <a:t>. Ермекбаева Б.Ж. және т.б.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1500" dirty="0">
                <a:latin typeface="Arial" pitchFamily="34" charset="0"/>
                <a:cs typeface="Arial" pitchFamily="34" charset="0"/>
              </a:rPr>
              <a:t>Салықтар және салық салу, Оқулық, Алматы Қазақ</a:t>
            </a:r>
            <a:endParaRPr lang="ru-RU" sz="1500" dirty="0">
              <a:latin typeface="Arial" pitchFamily="34" charset="0"/>
              <a:cs typeface="Arial" pitchFamily="34" charset="0"/>
            </a:endParaRPr>
          </a:p>
          <a:p>
            <a:r>
              <a:rPr lang="ru-RU" sz="1500" dirty="0">
                <a:latin typeface="Arial" pitchFamily="34" charset="0"/>
                <a:cs typeface="Arial" pitchFamily="34" charset="0"/>
              </a:rPr>
              <a:t>Университеті,2014ж.</a:t>
            </a:r>
          </a:p>
          <a:p>
            <a:r>
              <a:rPr lang="ru-RU" sz="1500" dirty="0">
                <a:latin typeface="Arial" pitchFamily="34" charset="0"/>
                <a:cs typeface="Arial" pitchFamily="34" charset="0"/>
              </a:rPr>
              <a:t> 3</a:t>
            </a:r>
            <a:r>
              <a:rPr lang="kk-KZ" sz="15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АрзаеваМ.Ж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Салықтық әкімшіліктендіру.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Оқу құралы, АлматыҚазақ</a:t>
            </a:r>
            <a:endParaRPr lang="ru-RU" sz="1500" dirty="0">
              <a:latin typeface="Arial" pitchFamily="34" charset="0"/>
              <a:cs typeface="Arial" pitchFamily="34" charset="0"/>
            </a:endParaRPr>
          </a:p>
          <a:p>
            <a:r>
              <a:rPr lang="ru-RU" sz="1500" dirty="0">
                <a:latin typeface="Arial" pitchFamily="34" charset="0"/>
                <a:cs typeface="Arial" pitchFamily="34" charset="0"/>
              </a:rPr>
              <a:t>Университеті,2013</a:t>
            </a:r>
          </a:p>
          <a:p>
            <a:r>
              <a:rPr lang="ru-RU" sz="1500" dirty="0">
                <a:latin typeface="Arial" pitchFamily="34" charset="0"/>
                <a:cs typeface="Arial" pitchFamily="34" charset="0"/>
              </a:rPr>
              <a:t>4</a:t>
            </a:r>
            <a:r>
              <a:rPr lang="kk-KZ" sz="15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Жакипбеков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С.Т.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Абдибеков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С.У Налоговое планирование и прогнозирование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Алматы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2014</a:t>
            </a:r>
            <a:r>
              <a:rPr lang="kk-KZ" sz="1500" dirty="0">
                <a:latin typeface="Arial" pitchFamily="34" charset="0"/>
                <a:cs typeface="Arial" pitchFamily="34" charset="0"/>
              </a:rPr>
              <a:t>ж.</a:t>
            </a:r>
            <a:endParaRPr lang="ru-RU" sz="1500" dirty="0">
              <a:latin typeface="Arial" pitchFamily="34" charset="0"/>
              <a:cs typeface="Arial" pitchFamily="34" charset="0"/>
            </a:endParaRPr>
          </a:p>
          <a:p>
            <a:r>
              <a:rPr lang="ru-RU" sz="1500" dirty="0">
                <a:latin typeface="Arial" pitchFamily="34" charset="0"/>
                <a:cs typeface="Arial" pitchFamily="34" charset="0"/>
              </a:rPr>
              <a:t> 5</a:t>
            </a:r>
            <a:r>
              <a:rPr lang="kk-KZ" sz="15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Ермекбаева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Б.Ж.Арзаева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 М.Ж. 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Салықтық жоспарлау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және бақылау.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Оқу</a:t>
            </a:r>
            <a:endParaRPr lang="ru-RU" sz="1500" dirty="0">
              <a:latin typeface="Arial" pitchFamily="34" charset="0"/>
              <a:cs typeface="Arial" pitchFamily="34" charset="0"/>
            </a:endParaRPr>
          </a:p>
          <a:p>
            <a:r>
              <a:rPr lang="ru-RU" sz="1500" dirty="0" err="1">
                <a:latin typeface="Arial" pitchFamily="34" charset="0"/>
                <a:cs typeface="Arial" pitchFamily="34" charset="0"/>
              </a:rPr>
              <a:t>құралы, Алматы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Қазақ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Университеті,2009</a:t>
            </a:r>
            <a:r>
              <a:rPr lang="kk-KZ" sz="1500" dirty="0">
                <a:latin typeface="Arial" pitchFamily="34" charset="0"/>
                <a:cs typeface="Arial" pitchFamily="34" charset="0"/>
              </a:rPr>
              <a:t>ж.</a:t>
            </a:r>
            <a:endParaRPr lang="ru-RU" sz="1500" dirty="0">
              <a:latin typeface="Arial" pitchFamily="34" charset="0"/>
              <a:cs typeface="Arial" pitchFamily="34" charset="0"/>
            </a:endParaRPr>
          </a:p>
          <a:p>
            <a:r>
              <a:rPr lang="ru-RU" sz="1500" dirty="0">
                <a:latin typeface="Arial" pitchFamily="34" charset="0"/>
                <a:cs typeface="Arial" pitchFamily="34" charset="0"/>
              </a:rPr>
              <a:t> 6</a:t>
            </a:r>
            <a:r>
              <a:rPr lang="kk-KZ" sz="15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Ермекбаева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Б.Ж. Проблемы развития налоговой системы Республики</a:t>
            </a:r>
          </a:p>
          <a:p>
            <a:r>
              <a:rPr lang="ru-RU" sz="1500" dirty="0">
                <a:latin typeface="Arial" pitchFamily="34" charset="0"/>
                <a:cs typeface="Arial" pitchFamily="34" charset="0"/>
              </a:rPr>
              <a:t>Казахстан   в   условиях   глобализации  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экномики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  - 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Алматы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: 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Қазақ</a:t>
            </a:r>
            <a:endParaRPr lang="ru-RU" sz="1500" dirty="0">
              <a:latin typeface="Arial" pitchFamily="34" charset="0"/>
              <a:cs typeface="Arial" pitchFamily="34" charset="0"/>
            </a:endParaRPr>
          </a:p>
          <a:p>
            <a:r>
              <a:rPr lang="ru-RU" sz="1500" dirty="0" err="1">
                <a:latin typeface="Arial" pitchFamily="34" charset="0"/>
                <a:cs typeface="Arial" pitchFamily="34" charset="0"/>
              </a:rPr>
              <a:t>университеті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, 2007. – 138 с.</a:t>
            </a:r>
          </a:p>
          <a:p>
            <a:r>
              <a:rPr lang="ru-RU" sz="1500" dirty="0">
                <a:latin typeface="Arial" pitchFamily="34" charset="0"/>
                <a:cs typeface="Arial" pitchFamily="34" charset="0"/>
              </a:rPr>
              <a:t> 7</a:t>
            </a:r>
            <a:r>
              <a:rPr lang="kk-KZ" sz="1500" dirty="0">
                <a:latin typeface="Arial" pitchFamily="34" charset="0"/>
                <a:cs typeface="Arial" pitchFamily="34" charset="0"/>
              </a:rPr>
              <a:t>.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Методика исчисления налогов и других обязательных</a:t>
            </a:r>
          </a:p>
          <a:p>
            <a:r>
              <a:rPr lang="ru-RU" sz="15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Ермекбаева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Б.Ж., Мустафина А.К.,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Мухияева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Д.М.,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Қазақ Университеті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. 2013 г.</a:t>
            </a:r>
          </a:p>
          <a:p>
            <a:r>
              <a:rPr lang="ru-RU" sz="165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7947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119</TotalTime>
  <Words>659</Words>
  <Application>Microsoft Office PowerPoint</Application>
  <PresentationFormat>Экран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35</cp:revision>
  <dcterms:created xsi:type="dcterms:W3CDTF">2020-01-22T17:58:37Z</dcterms:created>
  <dcterms:modified xsi:type="dcterms:W3CDTF">2023-01-25T16:46:13Z</dcterms:modified>
</cp:coreProperties>
</file>